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7" r:id="rId2"/>
    <p:sldId id="276" r:id="rId3"/>
    <p:sldId id="258" r:id="rId4"/>
    <p:sldId id="259" r:id="rId5"/>
    <p:sldId id="260" r:id="rId6"/>
    <p:sldId id="261" r:id="rId7"/>
    <p:sldId id="273" r:id="rId8"/>
    <p:sldId id="262" r:id="rId9"/>
    <p:sldId id="264" r:id="rId10"/>
    <p:sldId id="265" r:id="rId11"/>
    <p:sldId id="266" r:id="rId12"/>
    <p:sldId id="267" r:id="rId13"/>
    <p:sldId id="268" r:id="rId14"/>
    <p:sldId id="269" r:id="rId15"/>
    <p:sldId id="270" r:id="rId16"/>
    <p:sldId id="271" r:id="rId17"/>
    <p:sldId id="272" r:id="rId18"/>
    <p:sldId id="274" r:id="rId19"/>
    <p:sldId id="275" r:id="rId20"/>
  </p:sldIdLst>
  <p:sldSz cx="9144000" cy="6858000" type="screen4x3"/>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32" autoAdjust="0"/>
    <p:restoredTop sz="94660"/>
  </p:normalViewPr>
  <p:slideViewPr>
    <p:cSldViewPr>
      <p:cViewPr varScale="1">
        <p:scale>
          <a:sx n="79" d="100"/>
          <a:sy n="79" d="100"/>
        </p:scale>
        <p:origin x="-492" y="-8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e de titre">
    <p:spTree>
      <p:nvGrpSpPr>
        <p:cNvPr id="1" name=""/>
        <p:cNvGrpSpPr/>
        <p:nvPr/>
      </p:nvGrpSpPr>
      <p:grpSpPr>
        <a:xfrm>
          <a:off x="0" y="0"/>
          <a:ext cx="0" cy="0"/>
          <a:chOff x="0" y="0"/>
          <a:chExt cx="0" cy="0"/>
        </a:xfrm>
      </p:grpSpPr>
      <p:sp>
        <p:nvSpPr>
          <p:cNvPr id="10" name="Triangle rect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Titre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fr-FR" smtClean="0"/>
              <a:t>Cliquez pour modifier le style du titre</a:t>
            </a:r>
            <a:endParaRPr kumimoji="0" lang="en-US"/>
          </a:p>
        </p:txBody>
      </p:sp>
      <p:sp>
        <p:nvSpPr>
          <p:cNvPr id="17" name="Sous-titre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fr-FR" smtClean="0"/>
              <a:t>Cliquez pour modifier le style des sous-titres du masque</a:t>
            </a:r>
            <a:endParaRPr kumimoji="0" lang="en-US"/>
          </a:p>
        </p:txBody>
      </p:sp>
      <p:grpSp>
        <p:nvGrpSpPr>
          <p:cNvPr id="2" name="Groupe 1"/>
          <p:cNvGrpSpPr/>
          <p:nvPr/>
        </p:nvGrpSpPr>
        <p:grpSpPr>
          <a:xfrm>
            <a:off x="-3765" y="4953000"/>
            <a:ext cx="9147765" cy="1912088"/>
            <a:chOff x="-3765" y="4832896"/>
            <a:chExt cx="9147765" cy="2032192"/>
          </a:xfrm>
        </p:grpSpPr>
        <p:sp>
          <p:nvSpPr>
            <p:cNvPr id="7" name="Forme libre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8" name="Forme libre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1" name="Forme libre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2" name="Connecteur droit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Espace réservé de la date 29"/>
          <p:cNvSpPr>
            <a:spLocks noGrp="1"/>
          </p:cNvSpPr>
          <p:nvPr>
            <p:ph type="dt" sz="half" idx="10"/>
          </p:nvPr>
        </p:nvSpPr>
        <p:spPr/>
        <p:txBody>
          <a:bodyPr/>
          <a:lstStyle>
            <a:lvl1pPr>
              <a:defRPr>
                <a:solidFill>
                  <a:srgbClr val="FFFFFF"/>
                </a:solidFill>
              </a:defRPr>
            </a:lvl1pPr>
            <a:extLst/>
          </a:lstStyle>
          <a:p>
            <a:fld id="{2B94DA66-C5AC-415E-8549-1FEC4DC77D0F}" type="datetimeFigureOut">
              <a:rPr lang="fr-FR" smtClean="0"/>
              <a:pPr/>
              <a:t>10/05/2011</a:t>
            </a:fld>
            <a:endParaRPr lang="fr-FR"/>
          </a:p>
        </p:txBody>
      </p:sp>
      <p:sp>
        <p:nvSpPr>
          <p:cNvPr id="19" name="Espace réservé du pied de page 18"/>
          <p:cNvSpPr>
            <a:spLocks noGrp="1"/>
          </p:cNvSpPr>
          <p:nvPr>
            <p:ph type="ftr" sz="quarter" idx="11"/>
          </p:nvPr>
        </p:nvSpPr>
        <p:spPr/>
        <p:txBody>
          <a:bodyPr/>
          <a:lstStyle>
            <a:lvl1pPr>
              <a:defRPr>
                <a:solidFill>
                  <a:schemeClr val="accent1">
                    <a:tint val="20000"/>
                  </a:schemeClr>
                </a:solidFill>
              </a:defRPr>
            </a:lvl1pPr>
            <a:extLst/>
          </a:lstStyle>
          <a:p>
            <a:endParaRPr lang="fr-FR"/>
          </a:p>
        </p:txBody>
      </p:sp>
      <p:sp>
        <p:nvSpPr>
          <p:cNvPr id="27" name="Espace réservé du numéro de diapositive 26"/>
          <p:cNvSpPr>
            <a:spLocks noGrp="1"/>
          </p:cNvSpPr>
          <p:nvPr>
            <p:ph type="sldNum" sz="quarter" idx="12"/>
          </p:nvPr>
        </p:nvSpPr>
        <p:spPr/>
        <p:txBody>
          <a:bodyPr/>
          <a:lstStyle>
            <a:lvl1pPr>
              <a:defRPr>
                <a:solidFill>
                  <a:srgbClr val="FFFFFF"/>
                </a:solidFill>
              </a:defRPr>
            </a:lvl1pPr>
            <a:extLst/>
          </a:lstStyle>
          <a:p>
            <a:fld id="{35353073-0070-437B-859B-88D313B27D98}" type="slidenum">
              <a:rPr lang="fr-FR" smtClean="0"/>
              <a:pPr/>
              <a:t>‹N°›</a:t>
            </a:fld>
            <a:endParaRPr lang="fr-F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extLst/>
          </a:lstStyle>
          <a:p>
            <a:r>
              <a:rPr kumimoji="0" lang="fr-FR" smtClean="0"/>
              <a:t>Cliquez pour modifier le style du titre</a:t>
            </a:r>
            <a:endParaRPr kumimoji="0" lang="en-US"/>
          </a:p>
        </p:txBody>
      </p:sp>
      <p:sp>
        <p:nvSpPr>
          <p:cNvPr id="3" name="Espace réservé du texte vertical 2"/>
          <p:cNvSpPr>
            <a:spLocks noGrp="1"/>
          </p:cNvSpPr>
          <p:nvPr>
            <p:ph type="body" orient="vert" idx="1"/>
          </p:nvPr>
        </p:nvSpPr>
        <p:spPr>
          <a:xfrm>
            <a:off x="457200" y="1481329"/>
            <a:ext cx="8229600" cy="4386071"/>
          </a:xfrm>
        </p:spPr>
        <p:txBody>
          <a:bodyPr vert="eaVert"/>
          <a:lstStyle>
            <a:extLs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extLst/>
          </a:lstStyle>
          <a:p>
            <a:fld id="{2B94DA66-C5AC-415E-8549-1FEC4DC77D0F}" type="datetimeFigureOut">
              <a:rPr lang="fr-FR" smtClean="0"/>
              <a:pPr/>
              <a:t>10/05/2011</a:t>
            </a:fld>
            <a:endParaRPr lang="fr-FR"/>
          </a:p>
        </p:txBody>
      </p:sp>
      <p:sp>
        <p:nvSpPr>
          <p:cNvPr id="5" name="Espace réservé du pied de page 4"/>
          <p:cNvSpPr>
            <a:spLocks noGrp="1"/>
          </p:cNvSpPr>
          <p:nvPr>
            <p:ph type="ftr" sz="quarter" idx="11"/>
          </p:nvPr>
        </p:nvSpPr>
        <p:spPr/>
        <p:txBody>
          <a:bodyPr/>
          <a:lstStyle>
            <a:extLst/>
          </a:lstStyle>
          <a:p>
            <a:endParaRPr lang="fr-FR"/>
          </a:p>
        </p:txBody>
      </p:sp>
      <p:sp>
        <p:nvSpPr>
          <p:cNvPr id="6" name="Espace réservé du numéro de diapositive 5"/>
          <p:cNvSpPr>
            <a:spLocks noGrp="1"/>
          </p:cNvSpPr>
          <p:nvPr>
            <p:ph type="sldNum" sz="quarter" idx="12"/>
          </p:nvPr>
        </p:nvSpPr>
        <p:spPr/>
        <p:txBody>
          <a:bodyPr/>
          <a:lstStyle>
            <a:extLst/>
          </a:lstStyle>
          <a:p>
            <a:fld id="{35353073-0070-437B-859B-88D313B27D98}" type="slidenum">
              <a:rPr lang="fr-FR" smtClean="0"/>
              <a:pPr/>
              <a:t>‹N°›</a:t>
            </a:fld>
            <a:endParaRPr lang="fr-F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844013" y="274640"/>
            <a:ext cx="1777470" cy="5592761"/>
          </a:xfrm>
        </p:spPr>
        <p:txBody>
          <a:bodyPr vert="eaVert"/>
          <a:lstStyle>
            <a:extLst/>
          </a:lstStyle>
          <a:p>
            <a:r>
              <a:rPr kumimoji="0" lang="fr-FR" smtClean="0"/>
              <a:t>Cliquez pour modifier le style du titre</a:t>
            </a:r>
            <a:endParaRPr kumimoji="0" lang="en-US"/>
          </a:p>
        </p:txBody>
      </p:sp>
      <p:sp>
        <p:nvSpPr>
          <p:cNvPr id="3" name="Espace réservé du texte vertical 2"/>
          <p:cNvSpPr>
            <a:spLocks noGrp="1"/>
          </p:cNvSpPr>
          <p:nvPr>
            <p:ph type="body" orient="vert" idx="1"/>
          </p:nvPr>
        </p:nvSpPr>
        <p:spPr>
          <a:xfrm>
            <a:off x="457200" y="274641"/>
            <a:ext cx="6324600" cy="5592760"/>
          </a:xfrm>
        </p:spPr>
        <p:txBody>
          <a:bodyPr vert="eaVert"/>
          <a:lstStyle>
            <a:extLs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extLst/>
          </a:lstStyle>
          <a:p>
            <a:fld id="{2B94DA66-C5AC-415E-8549-1FEC4DC77D0F}" type="datetimeFigureOut">
              <a:rPr lang="fr-FR" smtClean="0"/>
              <a:pPr/>
              <a:t>10/05/2011</a:t>
            </a:fld>
            <a:endParaRPr lang="fr-FR"/>
          </a:p>
        </p:txBody>
      </p:sp>
      <p:sp>
        <p:nvSpPr>
          <p:cNvPr id="5" name="Espace réservé du pied de page 4"/>
          <p:cNvSpPr>
            <a:spLocks noGrp="1"/>
          </p:cNvSpPr>
          <p:nvPr>
            <p:ph type="ftr" sz="quarter" idx="11"/>
          </p:nvPr>
        </p:nvSpPr>
        <p:spPr/>
        <p:txBody>
          <a:bodyPr/>
          <a:lstStyle>
            <a:extLst/>
          </a:lstStyle>
          <a:p>
            <a:endParaRPr lang="fr-FR"/>
          </a:p>
        </p:txBody>
      </p:sp>
      <p:sp>
        <p:nvSpPr>
          <p:cNvPr id="6" name="Espace réservé du numéro de diapositive 5"/>
          <p:cNvSpPr>
            <a:spLocks noGrp="1"/>
          </p:cNvSpPr>
          <p:nvPr>
            <p:ph type="sldNum" sz="quarter" idx="12"/>
          </p:nvPr>
        </p:nvSpPr>
        <p:spPr/>
        <p:txBody>
          <a:bodyPr/>
          <a:lstStyle>
            <a:extLst/>
          </a:lstStyle>
          <a:p>
            <a:fld id="{35353073-0070-437B-859B-88D313B27D98}" type="slidenum">
              <a:rPr lang="fr-FR" smtClean="0"/>
              <a:pPr/>
              <a:t>‹N°›</a:t>
            </a:fld>
            <a:endParaRPr lang="fr-F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3" name="Espace réservé du contenu 2"/>
          <p:cNvSpPr>
            <a:spLocks noGrp="1"/>
          </p:cNvSpPr>
          <p:nvPr>
            <p:ph idx="1"/>
          </p:nvPr>
        </p:nvSpPr>
        <p:spPr/>
        <p:txBody>
          <a:bodyPr/>
          <a:lstStyle>
            <a:extLs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extLst/>
          </a:lstStyle>
          <a:p>
            <a:fld id="{2B94DA66-C5AC-415E-8549-1FEC4DC77D0F}" type="datetimeFigureOut">
              <a:rPr lang="fr-FR" smtClean="0"/>
              <a:pPr/>
              <a:t>10/05/2011</a:t>
            </a:fld>
            <a:endParaRPr lang="fr-FR"/>
          </a:p>
        </p:txBody>
      </p:sp>
      <p:sp>
        <p:nvSpPr>
          <p:cNvPr id="5" name="Espace réservé du pied de page 4"/>
          <p:cNvSpPr>
            <a:spLocks noGrp="1"/>
          </p:cNvSpPr>
          <p:nvPr>
            <p:ph type="ftr" sz="quarter" idx="11"/>
          </p:nvPr>
        </p:nvSpPr>
        <p:spPr/>
        <p:txBody>
          <a:bodyPr/>
          <a:lstStyle>
            <a:extLst/>
          </a:lstStyle>
          <a:p>
            <a:endParaRPr lang="fr-FR"/>
          </a:p>
        </p:txBody>
      </p:sp>
      <p:sp>
        <p:nvSpPr>
          <p:cNvPr id="6" name="Espace réservé du numéro de diapositive 5"/>
          <p:cNvSpPr>
            <a:spLocks noGrp="1"/>
          </p:cNvSpPr>
          <p:nvPr>
            <p:ph type="sldNum" sz="quarter" idx="12"/>
          </p:nvPr>
        </p:nvSpPr>
        <p:spPr/>
        <p:txBody>
          <a:bodyPr/>
          <a:lstStyle>
            <a:extLst/>
          </a:lstStyle>
          <a:p>
            <a:fld id="{35353073-0070-437B-859B-88D313B27D98}" type="slidenum">
              <a:rPr lang="fr-FR" smtClean="0"/>
              <a:pPr/>
              <a:t>‹N°›</a:t>
            </a:fld>
            <a:endParaRPr lang="fr-FR"/>
          </a:p>
        </p:txBody>
      </p:sp>
      <p:sp>
        <p:nvSpPr>
          <p:cNvPr id="7" name="Titre 6"/>
          <p:cNvSpPr>
            <a:spLocks noGrp="1"/>
          </p:cNvSpPr>
          <p:nvPr>
            <p:ph type="title"/>
          </p:nvPr>
        </p:nvSpPr>
        <p:spPr/>
        <p:txBody>
          <a:bodyPr rtlCol="0"/>
          <a:lstStyle>
            <a:extLst/>
          </a:lstStyle>
          <a:p>
            <a:r>
              <a:rPr kumimoji="0" lang="fr-FR" smtClean="0"/>
              <a:t>Cliquez pour modifier le style du titre</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bg>
      <p:bgRef idx="1002">
        <a:schemeClr val="bg1"/>
      </p:bgRef>
    </p:bg>
    <p:spTree>
      <p:nvGrpSpPr>
        <p:cNvPr id="1" name=""/>
        <p:cNvGrpSpPr/>
        <p:nvPr/>
      </p:nvGrpSpPr>
      <p:grpSpPr>
        <a:xfrm>
          <a:off x="0" y="0"/>
          <a:ext cx="0" cy="0"/>
          <a:chOff x="0" y="0"/>
          <a:chExt cx="0" cy="0"/>
        </a:xfrm>
      </p:grpSpPr>
      <p:sp>
        <p:nvSpPr>
          <p:cNvPr id="2" name="Titre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fr-FR" smtClean="0"/>
              <a:t>Cliquez pour modifier le style du titre</a:t>
            </a:r>
            <a:endParaRPr kumimoji="0" lang="en-US"/>
          </a:p>
        </p:txBody>
      </p:sp>
      <p:sp>
        <p:nvSpPr>
          <p:cNvPr id="3" name="Espace réservé du texte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fr-FR" smtClean="0"/>
              <a:t>Cliquez pour modifier les styles du texte du masque</a:t>
            </a:r>
          </a:p>
        </p:txBody>
      </p:sp>
      <p:sp>
        <p:nvSpPr>
          <p:cNvPr id="4" name="Espace réservé de la date 3"/>
          <p:cNvSpPr>
            <a:spLocks noGrp="1"/>
          </p:cNvSpPr>
          <p:nvPr>
            <p:ph type="dt" sz="half" idx="10"/>
          </p:nvPr>
        </p:nvSpPr>
        <p:spPr/>
        <p:txBody>
          <a:bodyPr/>
          <a:lstStyle>
            <a:extLst/>
          </a:lstStyle>
          <a:p>
            <a:fld id="{2B94DA66-C5AC-415E-8549-1FEC4DC77D0F}" type="datetimeFigureOut">
              <a:rPr lang="fr-FR" smtClean="0"/>
              <a:pPr/>
              <a:t>10/05/2011</a:t>
            </a:fld>
            <a:endParaRPr lang="fr-FR"/>
          </a:p>
        </p:txBody>
      </p:sp>
      <p:sp>
        <p:nvSpPr>
          <p:cNvPr id="5" name="Espace réservé du pied de page 4"/>
          <p:cNvSpPr>
            <a:spLocks noGrp="1"/>
          </p:cNvSpPr>
          <p:nvPr>
            <p:ph type="ftr" sz="quarter" idx="11"/>
          </p:nvPr>
        </p:nvSpPr>
        <p:spPr/>
        <p:txBody>
          <a:bodyPr/>
          <a:lstStyle>
            <a:extLst/>
          </a:lstStyle>
          <a:p>
            <a:endParaRPr lang="fr-FR"/>
          </a:p>
        </p:txBody>
      </p:sp>
      <p:sp>
        <p:nvSpPr>
          <p:cNvPr id="6" name="Espace réservé du numéro de diapositive 5"/>
          <p:cNvSpPr>
            <a:spLocks noGrp="1"/>
          </p:cNvSpPr>
          <p:nvPr>
            <p:ph type="sldNum" sz="quarter" idx="12"/>
          </p:nvPr>
        </p:nvSpPr>
        <p:spPr/>
        <p:txBody>
          <a:bodyPr/>
          <a:lstStyle>
            <a:extLst/>
          </a:lstStyle>
          <a:p>
            <a:fld id="{35353073-0070-437B-859B-88D313B27D98}" type="slidenum">
              <a:rPr lang="fr-FR" smtClean="0"/>
              <a:pPr/>
              <a:t>‹N°›</a:t>
            </a:fld>
            <a:endParaRPr lang="fr-FR"/>
          </a:p>
        </p:txBody>
      </p:sp>
      <p:sp>
        <p:nvSpPr>
          <p:cNvPr id="7" name="Chevron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8" name="Chevron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bg>
      <p:bgRef idx="1002">
        <a:schemeClr val="bg1"/>
      </p:bgRef>
    </p:bg>
    <p:spTree>
      <p:nvGrpSpPr>
        <p:cNvPr id="1" name=""/>
        <p:cNvGrpSpPr/>
        <p:nvPr/>
      </p:nvGrpSpPr>
      <p:grpSpPr>
        <a:xfrm>
          <a:off x="0" y="0"/>
          <a:ext cx="0" cy="0"/>
          <a:chOff x="0" y="0"/>
          <a:chExt cx="0" cy="0"/>
        </a:xfrm>
      </p:grpSpPr>
      <p:sp>
        <p:nvSpPr>
          <p:cNvPr id="3" name="Espace réservé du contenu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u contenu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5" name="Espace réservé de la date 4"/>
          <p:cNvSpPr>
            <a:spLocks noGrp="1"/>
          </p:cNvSpPr>
          <p:nvPr>
            <p:ph type="dt" sz="half" idx="10"/>
          </p:nvPr>
        </p:nvSpPr>
        <p:spPr/>
        <p:txBody>
          <a:bodyPr/>
          <a:lstStyle>
            <a:extLst/>
          </a:lstStyle>
          <a:p>
            <a:fld id="{2B94DA66-C5AC-415E-8549-1FEC4DC77D0F}" type="datetimeFigureOut">
              <a:rPr lang="fr-FR" smtClean="0"/>
              <a:pPr/>
              <a:t>10/05/2011</a:t>
            </a:fld>
            <a:endParaRPr lang="fr-FR"/>
          </a:p>
        </p:txBody>
      </p:sp>
      <p:sp>
        <p:nvSpPr>
          <p:cNvPr id="6" name="Espace réservé du pied de page 5"/>
          <p:cNvSpPr>
            <a:spLocks noGrp="1"/>
          </p:cNvSpPr>
          <p:nvPr>
            <p:ph type="ftr" sz="quarter" idx="11"/>
          </p:nvPr>
        </p:nvSpPr>
        <p:spPr/>
        <p:txBody>
          <a:bodyPr/>
          <a:lstStyle>
            <a:extLst/>
          </a:lstStyle>
          <a:p>
            <a:endParaRPr lang="fr-FR"/>
          </a:p>
        </p:txBody>
      </p:sp>
      <p:sp>
        <p:nvSpPr>
          <p:cNvPr id="7" name="Espace réservé du numéro de diapositive 6"/>
          <p:cNvSpPr>
            <a:spLocks noGrp="1"/>
          </p:cNvSpPr>
          <p:nvPr>
            <p:ph type="sldNum" sz="quarter" idx="12"/>
          </p:nvPr>
        </p:nvSpPr>
        <p:spPr/>
        <p:txBody>
          <a:bodyPr/>
          <a:lstStyle>
            <a:extLst/>
          </a:lstStyle>
          <a:p>
            <a:fld id="{35353073-0070-437B-859B-88D313B27D98}" type="slidenum">
              <a:rPr lang="fr-FR" smtClean="0"/>
              <a:pPr/>
              <a:t>‹N°›</a:t>
            </a:fld>
            <a:endParaRPr lang="fr-FR"/>
          </a:p>
        </p:txBody>
      </p:sp>
      <p:sp>
        <p:nvSpPr>
          <p:cNvPr id="8" name="Titre 7"/>
          <p:cNvSpPr>
            <a:spLocks noGrp="1"/>
          </p:cNvSpPr>
          <p:nvPr>
            <p:ph type="title"/>
          </p:nvPr>
        </p:nvSpPr>
        <p:spPr/>
        <p:txBody>
          <a:bodyPr rtlCol="0"/>
          <a:lstStyle>
            <a:extLst/>
          </a:lstStyle>
          <a:p>
            <a:r>
              <a:rPr kumimoji="0" lang="fr-FR" smtClean="0"/>
              <a:t>Cliquez pour modifier le style du titre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aison">
    <p:bg>
      <p:bgRef idx="1003">
        <a:schemeClr val="bg1"/>
      </p:bgRef>
    </p:bg>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8229600" cy="1143000"/>
          </a:xfrm>
        </p:spPr>
        <p:txBody>
          <a:bodyPr anchor="ctr"/>
          <a:lstStyle>
            <a:lvl1pPr>
              <a:defRPr/>
            </a:lvl1pPr>
            <a:extLst/>
          </a:lstStyle>
          <a:p>
            <a:r>
              <a:rPr kumimoji="0" lang="fr-FR" smtClean="0"/>
              <a:t>Cliquez pour modifier le style du titre</a:t>
            </a:r>
            <a:endParaRPr kumimoji="0" lang="en-US"/>
          </a:p>
        </p:txBody>
      </p:sp>
      <p:sp>
        <p:nvSpPr>
          <p:cNvPr id="3" name="Espace réservé du texte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fr-FR" smtClean="0"/>
              <a:t>Cliquez pour modifier les styles du texte du masque</a:t>
            </a:r>
          </a:p>
        </p:txBody>
      </p:sp>
      <p:sp>
        <p:nvSpPr>
          <p:cNvPr id="4" name="Espace réservé du texte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fr-FR" smtClean="0"/>
              <a:t>Cliquez pour modifier les styles du texte du masque</a:t>
            </a:r>
          </a:p>
        </p:txBody>
      </p:sp>
      <p:sp>
        <p:nvSpPr>
          <p:cNvPr id="5" name="Espace réservé du contenu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6" name="Espace réservé du contenu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7" name="Espace réservé de la date 6"/>
          <p:cNvSpPr>
            <a:spLocks noGrp="1"/>
          </p:cNvSpPr>
          <p:nvPr>
            <p:ph type="dt" sz="half" idx="10"/>
          </p:nvPr>
        </p:nvSpPr>
        <p:spPr/>
        <p:txBody>
          <a:bodyPr/>
          <a:lstStyle>
            <a:extLst/>
          </a:lstStyle>
          <a:p>
            <a:fld id="{2B94DA66-C5AC-415E-8549-1FEC4DC77D0F}" type="datetimeFigureOut">
              <a:rPr lang="fr-FR" smtClean="0"/>
              <a:pPr/>
              <a:t>10/05/2011</a:t>
            </a:fld>
            <a:endParaRPr lang="fr-FR"/>
          </a:p>
        </p:txBody>
      </p:sp>
      <p:sp>
        <p:nvSpPr>
          <p:cNvPr id="8" name="Espace réservé du pied de page 7"/>
          <p:cNvSpPr>
            <a:spLocks noGrp="1"/>
          </p:cNvSpPr>
          <p:nvPr>
            <p:ph type="ftr" sz="quarter" idx="11"/>
          </p:nvPr>
        </p:nvSpPr>
        <p:spPr/>
        <p:txBody>
          <a:bodyPr/>
          <a:lstStyle>
            <a:extLst/>
          </a:lstStyle>
          <a:p>
            <a:endParaRPr lang="fr-FR"/>
          </a:p>
        </p:txBody>
      </p:sp>
      <p:sp>
        <p:nvSpPr>
          <p:cNvPr id="9" name="Espace réservé du numéro de diapositive 8"/>
          <p:cNvSpPr>
            <a:spLocks noGrp="1"/>
          </p:cNvSpPr>
          <p:nvPr>
            <p:ph type="sldNum" sz="quarter" idx="12"/>
          </p:nvPr>
        </p:nvSpPr>
        <p:spPr/>
        <p:txBody>
          <a:bodyPr/>
          <a:lstStyle>
            <a:extLst/>
          </a:lstStyle>
          <a:p>
            <a:fld id="{35353073-0070-437B-859B-88D313B27D98}" type="slidenum">
              <a:rPr lang="fr-FR" smtClean="0"/>
              <a:pPr/>
              <a:t>‹N°›</a:t>
            </a:fld>
            <a:endParaRPr lang="fr-FR"/>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bg>
      <p:bgRef idx="1002">
        <a:schemeClr val="bg1"/>
      </p:bgRef>
    </p:bg>
    <p:spTree>
      <p:nvGrpSpPr>
        <p:cNvPr id="1" name=""/>
        <p:cNvGrpSpPr/>
        <p:nvPr/>
      </p:nvGrpSpPr>
      <p:grpSpPr>
        <a:xfrm>
          <a:off x="0" y="0"/>
          <a:ext cx="0" cy="0"/>
          <a:chOff x="0" y="0"/>
          <a:chExt cx="0" cy="0"/>
        </a:xfrm>
      </p:grpSpPr>
      <p:sp>
        <p:nvSpPr>
          <p:cNvPr id="3" name="Espace réservé de la date 2"/>
          <p:cNvSpPr>
            <a:spLocks noGrp="1"/>
          </p:cNvSpPr>
          <p:nvPr>
            <p:ph type="dt" sz="half" idx="10"/>
          </p:nvPr>
        </p:nvSpPr>
        <p:spPr/>
        <p:txBody>
          <a:bodyPr/>
          <a:lstStyle>
            <a:extLst/>
          </a:lstStyle>
          <a:p>
            <a:fld id="{2B94DA66-C5AC-415E-8549-1FEC4DC77D0F}" type="datetimeFigureOut">
              <a:rPr lang="fr-FR" smtClean="0"/>
              <a:pPr/>
              <a:t>10/05/2011</a:t>
            </a:fld>
            <a:endParaRPr lang="fr-FR"/>
          </a:p>
        </p:txBody>
      </p:sp>
      <p:sp>
        <p:nvSpPr>
          <p:cNvPr id="4" name="Espace réservé du pied de page 3"/>
          <p:cNvSpPr>
            <a:spLocks noGrp="1"/>
          </p:cNvSpPr>
          <p:nvPr>
            <p:ph type="ftr" sz="quarter" idx="11"/>
          </p:nvPr>
        </p:nvSpPr>
        <p:spPr/>
        <p:txBody>
          <a:bodyPr/>
          <a:lstStyle>
            <a:extLst/>
          </a:lstStyle>
          <a:p>
            <a:endParaRPr lang="fr-FR"/>
          </a:p>
        </p:txBody>
      </p:sp>
      <p:sp>
        <p:nvSpPr>
          <p:cNvPr id="5" name="Espace réservé du numéro de diapositive 4"/>
          <p:cNvSpPr>
            <a:spLocks noGrp="1"/>
          </p:cNvSpPr>
          <p:nvPr>
            <p:ph type="sldNum" sz="quarter" idx="12"/>
          </p:nvPr>
        </p:nvSpPr>
        <p:spPr/>
        <p:txBody>
          <a:bodyPr/>
          <a:lstStyle>
            <a:extLst/>
          </a:lstStyle>
          <a:p>
            <a:fld id="{35353073-0070-437B-859B-88D313B27D98}" type="slidenum">
              <a:rPr lang="fr-FR" smtClean="0"/>
              <a:pPr/>
              <a:t>‹N°›</a:t>
            </a:fld>
            <a:endParaRPr lang="fr-FR"/>
          </a:p>
        </p:txBody>
      </p:sp>
      <p:sp>
        <p:nvSpPr>
          <p:cNvPr id="6" name="Titre 5"/>
          <p:cNvSpPr>
            <a:spLocks noGrp="1"/>
          </p:cNvSpPr>
          <p:nvPr>
            <p:ph type="title"/>
          </p:nvPr>
        </p:nvSpPr>
        <p:spPr/>
        <p:txBody>
          <a:bodyPr rtlCol="0"/>
          <a:lstStyle>
            <a:extLst/>
          </a:lstStyle>
          <a:p>
            <a:r>
              <a:rPr kumimoji="0" lang="fr-FR" smtClean="0"/>
              <a:t>Cliquez pour modifier le style du titre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extLst/>
          </a:lstStyle>
          <a:p>
            <a:fld id="{2B94DA66-C5AC-415E-8549-1FEC4DC77D0F}" type="datetimeFigureOut">
              <a:rPr lang="fr-FR" smtClean="0"/>
              <a:pPr/>
              <a:t>10/05/2011</a:t>
            </a:fld>
            <a:endParaRPr lang="fr-FR"/>
          </a:p>
        </p:txBody>
      </p:sp>
      <p:sp>
        <p:nvSpPr>
          <p:cNvPr id="3" name="Espace réservé du pied de page 2"/>
          <p:cNvSpPr>
            <a:spLocks noGrp="1"/>
          </p:cNvSpPr>
          <p:nvPr>
            <p:ph type="ftr" sz="quarter" idx="11"/>
          </p:nvPr>
        </p:nvSpPr>
        <p:spPr/>
        <p:txBody>
          <a:bodyPr/>
          <a:lstStyle>
            <a:extLst/>
          </a:lstStyle>
          <a:p>
            <a:endParaRPr lang="fr-FR"/>
          </a:p>
        </p:txBody>
      </p:sp>
      <p:sp>
        <p:nvSpPr>
          <p:cNvPr id="4" name="Espace réservé du numéro de diapositive 3"/>
          <p:cNvSpPr>
            <a:spLocks noGrp="1"/>
          </p:cNvSpPr>
          <p:nvPr>
            <p:ph type="sldNum" sz="quarter" idx="12"/>
          </p:nvPr>
        </p:nvSpPr>
        <p:spPr/>
        <p:txBody>
          <a:bodyPr/>
          <a:lstStyle>
            <a:extLst/>
          </a:lstStyle>
          <a:p>
            <a:fld id="{35353073-0070-437B-859B-88D313B27D98}" type="slidenum">
              <a:rPr lang="fr-FR" smtClean="0"/>
              <a:pPr/>
              <a:t>‹N°›</a:t>
            </a:fld>
            <a:endParaRPr lang="fr-F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u avec légende">
    <p:bg>
      <p:bgRef idx="1003">
        <a:schemeClr val="bg1"/>
      </p:bgRef>
    </p:bg>
    <p:spTree>
      <p:nvGrpSpPr>
        <p:cNvPr id="1" name=""/>
        <p:cNvGrpSpPr/>
        <p:nvPr/>
      </p:nvGrpSpPr>
      <p:grpSpPr>
        <a:xfrm>
          <a:off x="0" y="0"/>
          <a:ext cx="0" cy="0"/>
          <a:chOff x="0" y="0"/>
          <a:chExt cx="0" cy="0"/>
        </a:xfrm>
      </p:grpSpPr>
      <p:sp>
        <p:nvSpPr>
          <p:cNvPr id="2" name="Titre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fr-FR" smtClean="0"/>
              <a:t>Cliquez pour modifier le style du titre</a:t>
            </a:r>
            <a:endParaRPr kumimoji="0" lang="en-US"/>
          </a:p>
        </p:txBody>
      </p:sp>
      <p:sp>
        <p:nvSpPr>
          <p:cNvPr id="3" name="Espace réservé du texte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fr-FR" smtClean="0"/>
              <a:t>Cliquez pour modifier les styles du texte du masque</a:t>
            </a:r>
          </a:p>
        </p:txBody>
      </p:sp>
      <p:sp>
        <p:nvSpPr>
          <p:cNvPr id="4" name="Espace réservé du contenu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5" name="Espace réservé de la date 4"/>
          <p:cNvSpPr>
            <a:spLocks noGrp="1"/>
          </p:cNvSpPr>
          <p:nvPr>
            <p:ph type="dt" sz="half" idx="10"/>
          </p:nvPr>
        </p:nvSpPr>
        <p:spPr>
          <a:xfrm>
            <a:off x="6727032" y="6407944"/>
            <a:ext cx="1920240" cy="365760"/>
          </a:xfrm>
        </p:spPr>
        <p:txBody>
          <a:bodyPr/>
          <a:lstStyle>
            <a:extLst/>
          </a:lstStyle>
          <a:p>
            <a:fld id="{2B94DA66-C5AC-415E-8549-1FEC4DC77D0F}" type="datetimeFigureOut">
              <a:rPr lang="fr-FR" smtClean="0"/>
              <a:pPr/>
              <a:t>10/05/2011</a:t>
            </a:fld>
            <a:endParaRPr lang="fr-FR"/>
          </a:p>
        </p:txBody>
      </p:sp>
      <p:sp>
        <p:nvSpPr>
          <p:cNvPr id="6" name="Espace réservé du pied de page 5"/>
          <p:cNvSpPr>
            <a:spLocks noGrp="1"/>
          </p:cNvSpPr>
          <p:nvPr>
            <p:ph type="ftr" sz="quarter" idx="11"/>
          </p:nvPr>
        </p:nvSpPr>
        <p:spPr/>
        <p:txBody>
          <a:bodyPr/>
          <a:lstStyle>
            <a:extLst/>
          </a:lstStyle>
          <a:p>
            <a:endParaRPr lang="fr-FR"/>
          </a:p>
        </p:txBody>
      </p:sp>
      <p:sp>
        <p:nvSpPr>
          <p:cNvPr id="7" name="Espace réservé du numéro de diapositive 6"/>
          <p:cNvSpPr>
            <a:spLocks noGrp="1"/>
          </p:cNvSpPr>
          <p:nvPr>
            <p:ph type="sldNum" sz="quarter" idx="12"/>
          </p:nvPr>
        </p:nvSpPr>
        <p:spPr/>
        <p:txBody>
          <a:bodyPr/>
          <a:lstStyle>
            <a:extLst/>
          </a:lstStyle>
          <a:p>
            <a:fld id="{35353073-0070-437B-859B-88D313B27D98}" type="slidenum">
              <a:rPr lang="fr-FR" smtClean="0"/>
              <a:pPr/>
              <a:t>‹N°›</a:t>
            </a:fld>
            <a:endParaRPr lang="fr-FR"/>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 avec légende">
    <p:bg>
      <p:bgRef idx="1002">
        <a:schemeClr val="bg1"/>
      </p:bgRef>
    </p:bg>
    <p:spTree>
      <p:nvGrpSpPr>
        <p:cNvPr id="1" name=""/>
        <p:cNvGrpSpPr/>
        <p:nvPr/>
      </p:nvGrpSpPr>
      <p:grpSpPr>
        <a:xfrm>
          <a:off x="0" y="0"/>
          <a:ext cx="0" cy="0"/>
          <a:chOff x="0" y="0"/>
          <a:chExt cx="0" cy="0"/>
        </a:xfrm>
      </p:grpSpPr>
      <p:sp>
        <p:nvSpPr>
          <p:cNvPr id="4" name="Espace réservé du texte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fr-FR" smtClean="0"/>
              <a:t>Cliquez pour modifier les styles du texte du masque</a:t>
            </a:r>
          </a:p>
        </p:txBody>
      </p:sp>
      <p:sp>
        <p:nvSpPr>
          <p:cNvPr id="3" name="Espace réservé pour une image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fr-FR" smtClean="0"/>
              <a:t>Cliquez sur l'icône pour ajouter une image</a:t>
            </a:r>
            <a:endParaRPr kumimoji="0" lang="en-US" dirty="0"/>
          </a:p>
        </p:txBody>
      </p:sp>
      <p:sp>
        <p:nvSpPr>
          <p:cNvPr id="5" name="Espace réservé de la date 4"/>
          <p:cNvSpPr>
            <a:spLocks noGrp="1"/>
          </p:cNvSpPr>
          <p:nvPr>
            <p:ph type="dt" sz="half" idx="10"/>
          </p:nvPr>
        </p:nvSpPr>
        <p:spPr/>
        <p:txBody>
          <a:bodyPr/>
          <a:lstStyle>
            <a:lvl1pPr>
              <a:defRPr>
                <a:solidFill>
                  <a:schemeClr val="tx1"/>
                </a:solidFill>
              </a:defRPr>
            </a:lvl1pPr>
            <a:extLst/>
          </a:lstStyle>
          <a:p>
            <a:fld id="{2B94DA66-C5AC-415E-8549-1FEC4DC77D0F}" type="datetimeFigureOut">
              <a:rPr lang="fr-FR" smtClean="0"/>
              <a:pPr/>
              <a:t>10/05/2011</a:t>
            </a:fld>
            <a:endParaRPr lang="fr-FR"/>
          </a:p>
        </p:txBody>
      </p:sp>
      <p:sp>
        <p:nvSpPr>
          <p:cNvPr id="6" name="Espace réservé du pied de page 5"/>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fr-FR"/>
          </a:p>
        </p:txBody>
      </p:sp>
      <p:sp>
        <p:nvSpPr>
          <p:cNvPr id="7" name="Espace réservé du numéro de diapositive 6"/>
          <p:cNvSpPr>
            <a:spLocks noGrp="1"/>
          </p:cNvSpPr>
          <p:nvPr>
            <p:ph type="sldNum" sz="quarter" idx="12"/>
          </p:nvPr>
        </p:nvSpPr>
        <p:spPr/>
        <p:txBody>
          <a:bodyPr/>
          <a:lstStyle>
            <a:lvl1pPr>
              <a:defRPr>
                <a:solidFill>
                  <a:schemeClr val="tx1"/>
                </a:solidFill>
              </a:defRPr>
            </a:lvl1pPr>
            <a:extLst/>
          </a:lstStyle>
          <a:p>
            <a:fld id="{35353073-0070-437B-859B-88D313B27D98}" type="slidenum">
              <a:rPr lang="fr-FR" smtClean="0"/>
              <a:pPr/>
              <a:t>‹N°›</a:t>
            </a:fld>
            <a:endParaRPr lang="fr-FR"/>
          </a:p>
        </p:txBody>
      </p:sp>
      <p:sp>
        <p:nvSpPr>
          <p:cNvPr id="2" name="Titr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fr-FR" smtClean="0"/>
              <a:t>Cliquez pour modifier le style du titre</a:t>
            </a:r>
            <a:endParaRPr kumimoji="0" lang="en-US"/>
          </a:p>
        </p:txBody>
      </p:sp>
      <p:sp>
        <p:nvSpPr>
          <p:cNvPr id="8" name="Forme libre 7"/>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9" name="Forme libre 8"/>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0" name="Triangle rectangle 9"/>
          <p:cNvSpPr>
            <a:spLocks/>
          </p:cNvSpPr>
          <p:nvPr/>
        </p:nvSpPr>
        <p:spPr bwMode="auto">
          <a:xfrm>
            <a:off x="-6042" y="5791253"/>
            <a:ext cx="3402314" cy="1080868"/>
          </a:xfrm>
          <a:prstGeom prst="rtTriangle">
            <a:avLst/>
          </a:pr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1" name="Connecteur droit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Chevron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13" name="Chevron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Forme libre 12"/>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Forme libre 11"/>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4" name="Triangle rectangle 13"/>
          <p:cNvSpPr>
            <a:spLocks/>
          </p:cNvSpPr>
          <p:nvPr/>
        </p:nvSpPr>
        <p:spPr bwMode="auto">
          <a:xfrm>
            <a:off x="-6042" y="5791253"/>
            <a:ext cx="3402314" cy="1080868"/>
          </a:xfrm>
          <a:prstGeom prst="rtTriangle">
            <a:avLst/>
          </a:prstGeom>
          <a:blipFill>
            <a:blip r:embed="rId13"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5" name="Connecteur droit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Espace réservé du titre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fr-FR" smtClean="0"/>
              <a:t>Cliquez pour modifier le style du titre</a:t>
            </a:r>
            <a:endParaRPr kumimoji="0" lang="en-US"/>
          </a:p>
        </p:txBody>
      </p:sp>
      <p:sp>
        <p:nvSpPr>
          <p:cNvPr id="30" name="Espace réservé du texte 29"/>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fr-FR" smtClean="0"/>
              <a:t>Cliquez pour modifier les styles du texte du masque</a:t>
            </a:r>
          </a:p>
          <a:p>
            <a:pPr lvl="1" eaLnBrk="1" latinLnBrk="0" hangingPunct="1"/>
            <a:r>
              <a:rPr kumimoji="0" lang="fr-FR" smtClean="0"/>
              <a:t>Deuxième niveau</a:t>
            </a:r>
          </a:p>
          <a:p>
            <a:pPr lvl="2" eaLnBrk="1" latinLnBrk="0" hangingPunct="1"/>
            <a:r>
              <a:rPr kumimoji="0" lang="fr-FR" smtClean="0"/>
              <a:t>Troisième niveau</a:t>
            </a:r>
          </a:p>
          <a:p>
            <a:pPr lvl="3" eaLnBrk="1" latinLnBrk="0" hangingPunct="1"/>
            <a:r>
              <a:rPr kumimoji="0" lang="fr-FR" smtClean="0"/>
              <a:t>Quatrième niveau</a:t>
            </a:r>
          </a:p>
          <a:p>
            <a:pPr lvl="4" eaLnBrk="1" latinLnBrk="0" hangingPunct="1"/>
            <a:r>
              <a:rPr kumimoji="0" lang="fr-FR" smtClean="0"/>
              <a:t>Cinquième niveau</a:t>
            </a:r>
            <a:endParaRPr kumimoji="0" lang="en-US"/>
          </a:p>
        </p:txBody>
      </p:sp>
      <p:sp>
        <p:nvSpPr>
          <p:cNvPr id="10" name="Espace réservé de la date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2B94DA66-C5AC-415E-8549-1FEC4DC77D0F}" type="datetimeFigureOut">
              <a:rPr lang="fr-FR" smtClean="0"/>
              <a:pPr/>
              <a:t>10/05/2011</a:t>
            </a:fld>
            <a:endParaRPr lang="fr-FR"/>
          </a:p>
        </p:txBody>
      </p:sp>
      <p:sp>
        <p:nvSpPr>
          <p:cNvPr id="22" name="Espace réservé du pied de page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fr-FR"/>
          </a:p>
        </p:txBody>
      </p:sp>
      <p:sp>
        <p:nvSpPr>
          <p:cNvPr id="18" name="Espace réservé du numéro de diapositive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35353073-0070-437B-859B-88D313B27D98}" type="slidenum">
              <a:rPr lang="fr-FR" smtClean="0"/>
              <a:pPr/>
              <a:t>‹N°›</a:t>
            </a:fld>
            <a:endParaRPr lang="fr-F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2" descr="http://www.pays-lunevillois.com/upload/e6ad7_reunion_2.jpg"/>
          <p:cNvPicPr>
            <a:picLocks noChangeAspect="1" noChangeArrowheads="1"/>
          </p:cNvPicPr>
          <p:nvPr/>
        </p:nvPicPr>
        <p:blipFill>
          <a:blip r:embed="rId2" cstate="print"/>
          <a:srcRect/>
          <a:stretch>
            <a:fillRect/>
          </a:stretch>
        </p:blipFill>
        <p:spPr bwMode="auto">
          <a:xfrm>
            <a:off x="1331640" y="2708920"/>
            <a:ext cx="6264696" cy="2376264"/>
          </a:xfrm>
          <a:prstGeom prst="rect">
            <a:avLst/>
          </a:prstGeom>
          <a:noFill/>
        </p:spPr>
      </p:pic>
      <p:sp>
        <p:nvSpPr>
          <p:cNvPr id="2" name="Titre 1"/>
          <p:cNvSpPr>
            <a:spLocks noGrp="1"/>
          </p:cNvSpPr>
          <p:nvPr>
            <p:ph type="ctrTitle"/>
          </p:nvPr>
        </p:nvSpPr>
        <p:spPr>
          <a:xfrm>
            <a:off x="611560" y="1052736"/>
            <a:ext cx="7772400" cy="1829761"/>
          </a:xfrm>
        </p:spPr>
        <p:txBody>
          <a:bodyPr>
            <a:normAutofit fontScale="90000"/>
          </a:bodyPr>
          <a:lstStyle/>
          <a:p>
            <a:pPr algn="ctr"/>
            <a:r>
              <a:rPr lang="fr-FR" dirty="0" smtClean="0"/>
              <a:t>L’Assemblée générale ordinaire &amp; L’Assemblée générale extraordinaire </a:t>
            </a:r>
            <a:br>
              <a:rPr lang="fr-FR" dirty="0" smtClean="0"/>
            </a:br>
            <a:r>
              <a:rPr lang="fr-FR" dirty="0" smtClean="0"/>
              <a:t>«cas de la SA»</a:t>
            </a:r>
            <a:endParaRPr lang="fr-FR" dirty="0"/>
          </a:p>
        </p:txBody>
      </p:sp>
      <p:sp>
        <p:nvSpPr>
          <p:cNvPr id="3" name="Sous-titre 2"/>
          <p:cNvSpPr>
            <a:spLocks noGrp="1"/>
          </p:cNvSpPr>
          <p:nvPr>
            <p:ph type="subTitle" idx="1"/>
          </p:nvPr>
        </p:nvSpPr>
        <p:spPr>
          <a:xfrm>
            <a:off x="357158" y="5286388"/>
            <a:ext cx="7772400" cy="1199704"/>
          </a:xfrm>
        </p:spPr>
        <p:txBody>
          <a:bodyPr>
            <a:normAutofit fontScale="92500" lnSpcReduction="20000"/>
          </a:bodyPr>
          <a:lstStyle/>
          <a:p>
            <a:pPr algn="l"/>
            <a:r>
              <a:rPr lang="fr-FR" dirty="0" smtClean="0">
                <a:solidFill>
                  <a:schemeClr val="bg1"/>
                </a:solidFill>
              </a:rPr>
              <a:t>Réalisé par :                    Encadré par:</a:t>
            </a:r>
          </a:p>
          <a:p>
            <a:pPr algn="l"/>
            <a:r>
              <a:rPr lang="fr-FR" dirty="0" err="1" smtClean="0">
                <a:solidFill>
                  <a:schemeClr val="bg1"/>
                </a:solidFill>
              </a:rPr>
              <a:t>Erraziqi</a:t>
            </a:r>
            <a:r>
              <a:rPr lang="fr-FR" dirty="0" smtClean="0">
                <a:solidFill>
                  <a:schemeClr val="bg1"/>
                </a:solidFill>
              </a:rPr>
              <a:t> AMAL                    M. ZERHOUNI</a:t>
            </a:r>
          </a:p>
          <a:p>
            <a:pPr algn="l"/>
            <a:r>
              <a:rPr lang="fr-FR" dirty="0" err="1" smtClean="0">
                <a:solidFill>
                  <a:schemeClr val="bg1"/>
                </a:solidFill>
              </a:rPr>
              <a:t>Adnani</a:t>
            </a:r>
            <a:r>
              <a:rPr lang="fr-FR" dirty="0" smtClean="0">
                <a:solidFill>
                  <a:schemeClr val="bg1"/>
                </a:solidFill>
              </a:rPr>
              <a:t> AHMED TARIK</a:t>
            </a:r>
            <a:endParaRPr lang="fr-FR" dirty="0">
              <a:solidFill>
                <a:schemeClr val="bg1"/>
              </a:solidFi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p:txBody>
          <a:bodyPr>
            <a:normAutofit/>
          </a:bodyPr>
          <a:lstStyle/>
          <a:p>
            <a:r>
              <a:rPr lang="fr-FR" dirty="0" smtClean="0"/>
              <a:t>L’AGO est compétente pour :</a:t>
            </a:r>
          </a:p>
          <a:p>
            <a:pPr>
              <a:buNone/>
            </a:pPr>
            <a:endParaRPr lang="fr-FR" dirty="0" smtClean="0"/>
          </a:p>
          <a:p>
            <a:pPr lvl="1"/>
            <a:r>
              <a:rPr lang="fr-FR" dirty="0" smtClean="0"/>
              <a:t>Se prononcer sur les états de synthèses présentés par le conseil d’administration</a:t>
            </a:r>
          </a:p>
          <a:p>
            <a:pPr lvl="1"/>
            <a:r>
              <a:rPr lang="fr-FR" dirty="0" smtClean="0"/>
              <a:t>Statuer sur toutes les questions qui dépassent les pouvoirs des administrateurs</a:t>
            </a:r>
          </a:p>
          <a:p>
            <a:pPr lvl="1"/>
            <a:r>
              <a:rPr lang="fr-FR" dirty="0" smtClean="0"/>
              <a:t>La répartition des bénéfices </a:t>
            </a:r>
          </a:p>
          <a:p>
            <a:pPr lvl="1"/>
            <a:r>
              <a:rPr lang="fr-FR" dirty="0" smtClean="0"/>
              <a:t>Nommer ou renouveler le monda des administrateurs, conseil de surveillance, commissaire au compte</a:t>
            </a:r>
            <a:endParaRPr lang="fr-FR" dirty="0"/>
          </a:p>
        </p:txBody>
      </p:sp>
      <p:sp>
        <p:nvSpPr>
          <p:cNvPr id="2" name="Titre 1"/>
          <p:cNvSpPr>
            <a:spLocks noGrp="1"/>
          </p:cNvSpPr>
          <p:nvPr>
            <p:ph type="title"/>
          </p:nvPr>
        </p:nvSpPr>
        <p:spPr/>
        <p:txBody>
          <a:bodyPr/>
          <a:lstStyle/>
          <a:p>
            <a:r>
              <a:rPr lang="fr-FR" dirty="0" smtClean="0"/>
              <a:t>Compétences</a:t>
            </a:r>
            <a:endParaRPr lang="fr-FR"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p:txBody>
          <a:bodyPr/>
          <a:lstStyle/>
          <a:p>
            <a:pPr algn="just"/>
            <a:r>
              <a:rPr lang="fr-FR" dirty="0" smtClean="0"/>
              <a:t>Pour délibérer, l’AGO doit respecter les conditions de quorum et de majorité.</a:t>
            </a:r>
          </a:p>
          <a:p>
            <a:pPr algn="just"/>
            <a:endParaRPr lang="fr-FR" dirty="0" smtClean="0"/>
          </a:p>
          <a:p>
            <a:pPr algn="just"/>
            <a:r>
              <a:rPr lang="fr-FR" b="1" dirty="0" smtClean="0">
                <a:latin typeface="Comic Sans MS" pitchFamily="66" charset="0"/>
              </a:rPr>
              <a:t>Le quorum</a:t>
            </a:r>
            <a:r>
              <a:rPr lang="fr-FR" dirty="0" smtClean="0"/>
              <a:t>: c’est le nombre d’actions nécessaires a tenue de l’assemblée et doit demeurer toute la durée de l’assemblée</a:t>
            </a:r>
          </a:p>
        </p:txBody>
      </p:sp>
      <p:sp>
        <p:nvSpPr>
          <p:cNvPr id="2" name="Titre 1"/>
          <p:cNvSpPr>
            <a:spLocks noGrp="1"/>
          </p:cNvSpPr>
          <p:nvPr>
            <p:ph type="title"/>
          </p:nvPr>
        </p:nvSpPr>
        <p:spPr/>
        <p:txBody>
          <a:bodyPr/>
          <a:lstStyle/>
          <a:p>
            <a:r>
              <a:rPr lang="fr-FR" dirty="0" smtClean="0"/>
              <a:t>Délibération </a:t>
            </a:r>
            <a:endParaRPr lang="fr-FR"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p:txBody>
          <a:bodyPr/>
          <a:lstStyle/>
          <a:p>
            <a:pPr algn="just"/>
            <a:r>
              <a:rPr lang="fr-FR" dirty="0" smtClean="0"/>
              <a:t>L’AGO ne délibère sur la 1</a:t>
            </a:r>
            <a:r>
              <a:rPr lang="fr-FR" baseline="30000" dirty="0" smtClean="0"/>
              <a:t>er</a:t>
            </a:r>
            <a:r>
              <a:rPr lang="fr-FR" dirty="0" smtClean="0"/>
              <a:t> convocation que si les actionnaires présents ou représentés possèdent au moins le ¼ du capital social; Sinon, une 2éme convocation aura lieu et dans ce cas le quorum n’est pas nécessaire </a:t>
            </a:r>
            <a:endParaRPr lang="fr-FR" dirty="0"/>
          </a:p>
        </p:txBody>
      </p:sp>
      <p:sp>
        <p:nvSpPr>
          <p:cNvPr id="4" name="Sous-titre 2"/>
          <p:cNvSpPr txBox="1">
            <a:spLocks/>
          </p:cNvSpPr>
          <p:nvPr/>
        </p:nvSpPr>
        <p:spPr>
          <a:xfrm>
            <a:off x="214282" y="357166"/>
            <a:ext cx="857256" cy="857256"/>
          </a:xfrm>
          <a:prstGeom prst="rect">
            <a:avLst/>
          </a:prstGeom>
        </p:spPr>
        <p:txBody>
          <a:bodyPr vert="horz" lIns="45720" rIns="45720">
            <a:normAutofit lnSpcReduction="10000"/>
          </a:bodyPr>
          <a:lstStyle/>
          <a:p>
            <a:pPr marL="0" marR="64008" lvl="0" indent="0" algn="l" defTabSz="914400" rtl="0" eaLnBrk="1" fontAlgn="auto" latinLnBrk="0" hangingPunct="1">
              <a:lnSpc>
                <a:spcPct val="100000"/>
              </a:lnSpc>
              <a:spcBef>
                <a:spcPts val="400"/>
              </a:spcBef>
              <a:spcAft>
                <a:spcPts val="0"/>
              </a:spcAft>
              <a:buClr>
                <a:schemeClr val="accent1"/>
              </a:buClr>
              <a:buSzPct val="68000"/>
              <a:buFont typeface="Wingdings 3"/>
              <a:buNone/>
              <a:tabLst/>
              <a:defRPr/>
            </a:pPr>
            <a:r>
              <a:rPr lang="fr-FR" sz="5400" b="1" dirty="0" smtClean="0">
                <a:solidFill>
                  <a:schemeClr val="accent2">
                    <a:lumMod val="75000"/>
                  </a:schemeClr>
                </a:solidFill>
              </a:rPr>
              <a:t>A</a:t>
            </a:r>
            <a:endParaRPr kumimoji="0" lang="fr-FR" sz="5400" b="1" i="0" u="none" strike="noStrike" kern="1200" cap="none" spc="0" normalizeH="0" baseline="0" noProof="0" dirty="0">
              <a:ln>
                <a:noFill/>
              </a:ln>
              <a:solidFill>
                <a:schemeClr val="accent2">
                  <a:lumMod val="75000"/>
                </a:schemeClr>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395536" y="1772816"/>
            <a:ext cx="8229600" cy="4525963"/>
          </a:xfrm>
        </p:spPr>
        <p:txBody>
          <a:bodyPr/>
          <a:lstStyle/>
          <a:p>
            <a:pPr algn="just"/>
            <a:r>
              <a:rPr lang="fr-FR" b="1" dirty="0" smtClean="0">
                <a:latin typeface="Comic Sans MS" pitchFamily="66" charset="0"/>
              </a:rPr>
              <a:t>La majorité : </a:t>
            </a:r>
            <a:r>
              <a:rPr lang="fr-FR" dirty="0" smtClean="0"/>
              <a:t>l’AGO statue à la majorité des voix (2/3). Les délibérations de l’AGO sont constatées par un PV établi par les membres du bureau  ( président, un scrutateur, une secrétaire )</a:t>
            </a:r>
          </a:p>
        </p:txBody>
      </p:sp>
      <p:sp>
        <p:nvSpPr>
          <p:cNvPr id="4" name="Sous-titre 2"/>
          <p:cNvSpPr txBox="1">
            <a:spLocks/>
          </p:cNvSpPr>
          <p:nvPr/>
        </p:nvSpPr>
        <p:spPr>
          <a:xfrm>
            <a:off x="214282" y="357166"/>
            <a:ext cx="857256" cy="857256"/>
          </a:xfrm>
          <a:prstGeom prst="rect">
            <a:avLst/>
          </a:prstGeom>
        </p:spPr>
        <p:txBody>
          <a:bodyPr vert="horz" lIns="45720" rIns="45720">
            <a:normAutofit lnSpcReduction="10000"/>
          </a:bodyPr>
          <a:lstStyle/>
          <a:p>
            <a:pPr marL="0" marR="64008" lvl="0" indent="0" algn="l" defTabSz="914400" rtl="0" eaLnBrk="1" fontAlgn="auto" latinLnBrk="0" hangingPunct="1">
              <a:lnSpc>
                <a:spcPct val="100000"/>
              </a:lnSpc>
              <a:spcBef>
                <a:spcPts val="400"/>
              </a:spcBef>
              <a:spcAft>
                <a:spcPts val="0"/>
              </a:spcAft>
              <a:buClr>
                <a:schemeClr val="accent1"/>
              </a:buClr>
              <a:buSzPct val="68000"/>
              <a:buFont typeface="Wingdings 3"/>
              <a:buNone/>
              <a:tabLst/>
              <a:defRPr/>
            </a:pPr>
            <a:r>
              <a:rPr lang="fr-FR" sz="5400" b="1" dirty="0" smtClean="0">
                <a:solidFill>
                  <a:schemeClr val="accent2">
                    <a:lumMod val="75000"/>
                  </a:schemeClr>
                </a:solidFill>
              </a:rPr>
              <a:t>T</a:t>
            </a:r>
            <a:endParaRPr kumimoji="0" lang="fr-FR" sz="5400" b="1" i="0" u="none" strike="noStrike" kern="1200" cap="none" spc="0" normalizeH="0" baseline="0" noProof="0" dirty="0">
              <a:ln>
                <a:noFill/>
              </a:ln>
              <a:solidFill>
                <a:schemeClr val="accent2">
                  <a:lumMod val="75000"/>
                </a:schemeClr>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395536" y="1988840"/>
            <a:ext cx="8229600" cy="3268960"/>
          </a:xfrm>
        </p:spPr>
        <p:txBody>
          <a:bodyPr/>
          <a:lstStyle/>
          <a:p>
            <a:pPr algn="just"/>
            <a:r>
              <a:rPr lang="fr-FR" dirty="0" smtClean="0"/>
              <a:t>L’AGE s’adresse à tous les actionnaires. Les règles générales de convocation, de vote et de procès verbale sont similaires à celle de l’AGO</a:t>
            </a:r>
            <a:endParaRPr lang="fr-FR" dirty="0"/>
          </a:p>
        </p:txBody>
      </p:sp>
      <p:sp>
        <p:nvSpPr>
          <p:cNvPr id="2" name="Titre 1"/>
          <p:cNvSpPr>
            <a:spLocks noGrp="1"/>
          </p:cNvSpPr>
          <p:nvPr>
            <p:ph type="title"/>
          </p:nvPr>
        </p:nvSpPr>
        <p:spPr>
          <a:xfrm>
            <a:off x="457200" y="274638"/>
            <a:ext cx="8363272" cy="1143000"/>
          </a:xfrm>
        </p:spPr>
        <p:txBody>
          <a:bodyPr>
            <a:normAutofit fontScale="90000"/>
          </a:bodyPr>
          <a:lstStyle/>
          <a:p>
            <a:r>
              <a:rPr lang="fr-FR" dirty="0" smtClean="0"/>
              <a:t>L’assemblée générale</a:t>
            </a:r>
            <a:br>
              <a:rPr lang="fr-FR" dirty="0" smtClean="0"/>
            </a:br>
            <a:r>
              <a:rPr lang="fr-FR" dirty="0" smtClean="0"/>
              <a:t>                        Extraordinaire AGE</a:t>
            </a:r>
            <a:endParaRPr lang="fr-FR"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p:txBody>
          <a:bodyPr/>
          <a:lstStyle/>
          <a:p>
            <a:pPr algn="just"/>
            <a:r>
              <a:rPr lang="fr-FR" dirty="0" smtClean="0"/>
              <a:t>L’AGE est seule habilitée à modifier les statuts: augmentation du capital, modification du siège sociale, changement de la forme de la Société, prolongation de la durée de vie de la société…</a:t>
            </a:r>
          </a:p>
          <a:p>
            <a:pPr algn="just"/>
            <a:r>
              <a:rPr lang="fr-FR" dirty="0" smtClean="0"/>
              <a:t>Cependant, elle ne peut en aucun cas changer la nationalité de la société </a:t>
            </a:r>
            <a:endParaRPr lang="fr-FR" dirty="0"/>
          </a:p>
        </p:txBody>
      </p:sp>
      <p:sp>
        <p:nvSpPr>
          <p:cNvPr id="2" name="Titre 1"/>
          <p:cNvSpPr>
            <a:spLocks noGrp="1"/>
          </p:cNvSpPr>
          <p:nvPr>
            <p:ph type="title"/>
          </p:nvPr>
        </p:nvSpPr>
        <p:spPr/>
        <p:txBody>
          <a:bodyPr/>
          <a:lstStyle/>
          <a:p>
            <a:r>
              <a:rPr lang="fr-FR" dirty="0" smtClean="0"/>
              <a:t>Compétences:</a:t>
            </a:r>
            <a:endParaRPr lang="fr-FR"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457200" y="1600200"/>
            <a:ext cx="8229600" cy="4853136"/>
          </a:xfrm>
        </p:spPr>
        <p:txBody>
          <a:bodyPr>
            <a:normAutofit/>
          </a:bodyPr>
          <a:lstStyle/>
          <a:p>
            <a:pPr algn="just"/>
            <a:r>
              <a:rPr lang="fr-FR" dirty="0" smtClean="0"/>
              <a:t>L’AGE ne peut se réunir que si le quorum atteint au moins la moitié du capital social. Faute de ce quorum on doit réunir une 2éme ou une 3éme assemblée, dans ces deux cas le quorum est réduit respectivement aux tiers et au quart, pour la 4éme assemblée le quorum n’est pas nécessaire.</a:t>
            </a:r>
          </a:p>
          <a:p>
            <a:pPr algn="just"/>
            <a:r>
              <a:rPr lang="fr-FR" dirty="0" smtClean="0"/>
              <a:t>L’AGE prend ses décisions à la majorité des 2/3 des votants.</a:t>
            </a:r>
            <a:endParaRPr lang="fr-FR" dirty="0"/>
          </a:p>
        </p:txBody>
      </p:sp>
      <p:sp>
        <p:nvSpPr>
          <p:cNvPr id="2" name="Titre 1"/>
          <p:cNvSpPr>
            <a:spLocks noGrp="1"/>
          </p:cNvSpPr>
          <p:nvPr>
            <p:ph type="title"/>
          </p:nvPr>
        </p:nvSpPr>
        <p:spPr/>
        <p:txBody>
          <a:bodyPr/>
          <a:lstStyle/>
          <a:p>
            <a:r>
              <a:rPr lang="fr-FR" dirty="0" smtClean="0"/>
              <a:t>Délibération </a:t>
            </a:r>
            <a:endParaRPr lang="fr-FR"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p:txBody>
          <a:bodyPr/>
          <a:lstStyle/>
          <a:p>
            <a:pPr algn="just"/>
            <a:r>
              <a:rPr lang="fr-FR" dirty="0" smtClean="0"/>
              <a:t>Tout acte ayant pour but la modification des statuts est soumis aux formalités de publicité par dépôt au tribunal compétent par insertion d’un avis au JAL au BO et au RC.</a:t>
            </a:r>
            <a:endParaRPr lang="fr-FR" dirty="0"/>
          </a:p>
        </p:txBody>
      </p:sp>
      <p:sp>
        <p:nvSpPr>
          <p:cNvPr id="2" name="Titre 1"/>
          <p:cNvSpPr>
            <a:spLocks noGrp="1"/>
          </p:cNvSpPr>
          <p:nvPr>
            <p:ph type="title"/>
          </p:nvPr>
        </p:nvSpPr>
        <p:spPr/>
        <p:txBody>
          <a:bodyPr/>
          <a:lstStyle/>
          <a:p>
            <a:r>
              <a:rPr lang="fr-FR" dirty="0" smtClean="0"/>
              <a:t>Publicité</a:t>
            </a:r>
            <a:endParaRPr lang="fr-FR"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p:txBody>
          <a:bodyPr/>
          <a:lstStyle/>
          <a:p>
            <a:pPr algn="just"/>
            <a:r>
              <a:rPr lang="fr-FR" dirty="0" smtClean="0"/>
              <a:t>Les assemblées sont régies par la loi n° 17-95 relatives aux sociétés anonymes dans les articles 107 à l’article 139.</a:t>
            </a:r>
            <a:endParaRPr lang="fr-FR" dirty="0"/>
          </a:p>
        </p:txBody>
      </p:sp>
      <p:sp>
        <p:nvSpPr>
          <p:cNvPr id="2" name="Titre 1"/>
          <p:cNvSpPr>
            <a:spLocks noGrp="1"/>
          </p:cNvSpPr>
          <p:nvPr>
            <p:ph type="title"/>
          </p:nvPr>
        </p:nvSpPr>
        <p:spPr/>
        <p:txBody>
          <a:bodyPr/>
          <a:lstStyle/>
          <a:p>
            <a:r>
              <a:rPr lang="fr-FR" dirty="0" smtClean="0"/>
              <a:t>Conclusion </a:t>
            </a:r>
            <a:endParaRPr lang="fr-FR"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idx="1"/>
          </p:nvPr>
        </p:nvSpPr>
        <p:spPr/>
        <p:txBody>
          <a:bodyPr/>
          <a:lstStyle/>
          <a:p>
            <a:pPr algn="ctr">
              <a:buNone/>
            </a:pPr>
            <a:endParaRPr lang="fr-FR" b="1" dirty="0" smtClean="0"/>
          </a:p>
          <a:p>
            <a:pPr algn="ctr">
              <a:buNone/>
            </a:pPr>
            <a:endParaRPr lang="fr-FR" b="1" dirty="0" smtClean="0"/>
          </a:p>
          <a:p>
            <a:pPr algn="ctr">
              <a:buNone/>
            </a:pPr>
            <a:endParaRPr lang="fr-FR" b="1" dirty="0" smtClean="0"/>
          </a:p>
          <a:p>
            <a:pPr algn="ctr">
              <a:buNone/>
            </a:pPr>
            <a:r>
              <a:rPr lang="fr-FR" sz="4000" b="1" dirty="0" smtClean="0"/>
              <a:t>MERCI POUR VOTRE ATTENTION</a:t>
            </a:r>
            <a:endParaRPr lang="fr-FR" sz="4000" b="1"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idx="1"/>
          </p:nvPr>
        </p:nvSpPr>
        <p:spPr>
          <a:xfrm>
            <a:off x="899592" y="1052736"/>
            <a:ext cx="8507288" cy="5616624"/>
          </a:xfrm>
        </p:spPr>
        <p:txBody>
          <a:bodyPr>
            <a:normAutofit fontScale="70000" lnSpcReduction="20000"/>
          </a:bodyPr>
          <a:lstStyle/>
          <a:p>
            <a:r>
              <a:rPr lang="fr-FR" dirty="0" smtClean="0"/>
              <a:t>I</a:t>
            </a:r>
            <a:r>
              <a:rPr lang="fr-FR" b="1" dirty="0" smtClean="0"/>
              <a:t>ntroduction</a:t>
            </a:r>
          </a:p>
          <a:p>
            <a:pPr>
              <a:buNone/>
            </a:pPr>
            <a:endParaRPr lang="fr-FR" b="1" dirty="0" smtClean="0"/>
          </a:p>
          <a:p>
            <a:pPr lvl="1"/>
            <a:r>
              <a:rPr lang="fr-FR" b="1" dirty="0" smtClean="0"/>
              <a:t>Comment s’informer ?</a:t>
            </a:r>
          </a:p>
          <a:p>
            <a:pPr lvl="1"/>
            <a:r>
              <a:rPr lang="fr-FR" b="1" dirty="0" smtClean="0"/>
              <a:t>Qui peut participer à l’assemblée générale?</a:t>
            </a:r>
          </a:p>
          <a:p>
            <a:pPr lvl="1"/>
            <a:r>
              <a:rPr lang="fr-FR" b="1" dirty="0" smtClean="0"/>
              <a:t>Comment s’exprimer ?</a:t>
            </a:r>
          </a:p>
          <a:p>
            <a:pPr lvl="1"/>
            <a:r>
              <a:rPr lang="fr-FR" b="1" dirty="0" smtClean="0"/>
              <a:t>La loi 17-95 relatives au SA</a:t>
            </a:r>
          </a:p>
          <a:p>
            <a:pPr lvl="1"/>
            <a:endParaRPr lang="fr-FR" b="1" dirty="0" smtClean="0"/>
          </a:p>
          <a:p>
            <a:pPr marL="365760" lvl="1" indent="-256032">
              <a:spcBef>
                <a:spcPts val="400"/>
              </a:spcBef>
              <a:buSzPct val="68000"/>
              <a:buFont typeface="Wingdings 3"/>
              <a:buChar char=""/>
            </a:pPr>
            <a:r>
              <a:rPr lang="fr-FR" sz="2700" b="1" dirty="0" smtClean="0"/>
              <a:t>L’assemblée générale ordinaire AGO</a:t>
            </a:r>
          </a:p>
          <a:p>
            <a:pPr marL="365760" lvl="1" indent="-256032">
              <a:spcBef>
                <a:spcPts val="400"/>
              </a:spcBef>
              <a:buSzPct val="68000"/>
              <a:buFont typeface="Wingdings 3"/>
              <a:buChar char=""/>
            </a:pPr>
            <a:endParaRPr lang="fr-FR" sz="2700" b="1" dirty="0" smtClean="0"/>
          </a:p>
          <a:p>
            <a:pPr lvl="1"/>
            <a:r>
              <a:rPr lang="fr-FR" b="1" dirty="0" smtClean="0"/>
              <a:t>la convocation </a:t>
            </a:r>
          </a:p>
          <a:p>
            <a:pPr lvl="1"/>
            <a:r>
              <a:rPr lang="fr-FR" b="1" dirty="0" smtClean="0"/>
              <a:t>Les Compétences</a:t>
            </a:r>
          </a:p>
          <a:p>
            <a:pPr lvl="1"/>
            <a:r>
              <a:rPr lang="fr-FR" b="1" dirty="0" smtClean="0"/>
              <a:t>Délibération </a:t>
            </a:r>
          </a:p>
          <a:p>
            <a:pPr lvl="1"/>
            <a:endParaRPr lang="fr-FR" b="1" dirty="0" smtClean="0"/>
          </a:p>
          <a:p>
            <a:pPr marL="365760" lvl="1" indent="-256032">
              <a:spcBef>
                <a:spcPts val="400"/>
              </a:spcBef>
              <a:buSzPct val="68000"/>
              <a:buFont typeface="Wingdings 3"/>
              <a:buChar char=""/>
            </a:pPr>
            <a:r>
              <a:rPr lang="fr-FR" sz="2700" b="1" dirty="0" smtClean="0"/>
              <a:t>L’assemblée générale Extraordinaire AGE</a:t>
            </a:r>
          </a:p>
          <a:p>
            <a:pPr marL="365760" lvl="1" indent="-256032">
              <a:spcBef>
                <a:spcPts val="400"/>
              </a:spcBef>
              <a:buSzPct val="68000"/>
              <a:buFont typeface="Wingdings 3"/>
              <a:buChar char=""/>
            </a:pPr>
            <a:endParaRPr lang="fr-FR" sz="2700" b="1" dirty="0" smtClean="0"/>
          </a:p>
          <a:p>
            <a:pPr lvl="1">
              <a:buSzPct val="68000"/>
              <a:buFont typeface="Courier New" pitchFamily="49" charset="0"/>
              <a:buChar char="o"/>
            </a:pPr>
            <a:r>
              <a:rPr lang="fr-FR" b="1" dirty="0" smtClean="0"/>
              <a:t>Les Compétences</a:t>
            </a:r>
          </a:p>
          <a:p>
            <a:pPr lvl="1">
              <a:buSzPct val="68000"/>
              <a:buFont typeface="Courier New" pitchFamily="49" charset="0"/>
              <a:buChar char="o"/>
            </a:pPr>
            <a:r>
              <a:rPr lang="fr-FR" b="1" dirty="0" smtClean="0"/>
              <a:t>Délibération</a:t>
            </a:r>
          </a:p>
          <a:p>
            <a:pPr lvl="1">
              <a:buSzPct val="68000"/>
              <a:buFont typeface="Courier New" pitchFamily="49" charset="0"/>
              <a:buChar char="o"/>
            </a:pPr>
            <a:r>
              <a:rPr lang="fr-FR" b="1" dirty="0" smtClean="0"/>
              <a:t>Publicité</a:t>
            </a:r>
          </a:p>
          <a:p>
            <a:pPr lvl="1">
              <a:buSzPct val="68000"/>
              <a:buNone/>
            </a:pPr>
            <a:r>
              <a:rPr lang="fr-FR" b="1" dirty="0" smtClean="0"/>
              <a:t> </a:t>
            </a:r>
          </a:p>
          <a:p>
            <a:pPr marL="365760" lvl="1" indent="-256032">
              <a:spcBef>
                <a:spcPts val="400"/>
              </a:spcBef>
              <a:buSzPct val="68000"/>
              <a:buFont typeface="Wingdings 3"/>
              <a:buChar char=""/>
            </a:pPr>
            <a:r>
              <a:rPr lang="fr-FR" sz="2700" b="1" dirty="0" smtClean="0"/>
              <a:t>Conclusion </a:t>
            </a:r>
          </a:p>
          <a:p>
            <a:pPr marL="603504" lvl="2" indent="-256032">
              <a:spcBef>
                <a:spcPts val="400"/>
              </a:spcBef>
              <a:buSzPct val="68000"/>
              <a:buNone/>
            </a:pPr>
            <a:r>
              <a:rPr lang="fr-FR" dirty="0" smtClean="0"/>
              <a:t/>
            </a:r>
            <a:br>
              <a:rPr lang="fr-FR" dirty="0" smtClean="0"/>
            </a:br>
            <a:endParaRPr lang="fr-FR" dirty="0" smtClean="0"/>
          </a:p>
          <a:p>
            <a:pPr lvl="1"/>
            <a:endParaRPr lang="fr-FR" dirty="0" smtClean="0"/>
          </a:p>
          <a:p>
            <a:pPr lvl="1"/>
            <a:endParaRPr lang="fr-FR" dirty="0"/>
          </a:p>
        </p:txBody>
      </p:sp>
      <p:sp>
        <p:nvSpPr>
          <p:cNvPr id="3" name="Titre 2"/>
          <p:cNvSpPr>
            <a:spLocks noGrp="1"/>
          </p:cNvSpPr>
          <p:nvPr>
            <p:ph type="title"/>
          </p:nvPr>
        </p:nvSpPr>
        <p:spPr>
          <a:xfrm>
            <a:off x="467544" y="0"/>
            <a:ext cx="8229600" cy="836712"/>
          </a:xfrm>
        </p:spPr>
        <p:txBody>
          <a:bodyPr>
            <a:normAutofit/>
          </a:bodyPr>
          <a:lstStyle/>
          <a:p>
            <a:pPr algn="ctr"/>
            <a:r>
              <a:rPr lang="fr-FR" sz="4400" dirty="0" smtClean="0"/>
              <a:t>Plan </a:t>
            </a:r>
            <a:endParaRPr lang="fr-FR" sz="4400"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p:txBody>
          <a:bodyPr>
            <a:normAutofit/>
          </a:bodyPr>
          <a:lstStyle/>
          <a:p>
            <a:pPr algn="just"/>
            <a:r>
              <a:rPr lang="fr-FR" dirty="0" smtClean="0"/>
              <a:t> L’assemblée générale est le moment privilégié pour l’actionnaire de s’informer sur la situation de la société et de s’exprimer sur sa gestion.</a:t>
            </a:r>
          </a:p>
          <a:p>
            <a:pPr algn="just">
              <a:buNone/>
            </a:pPr>
            <a:r>
              <a:rPr lang="fr-FR" dirty="0" smtClean="0"/>
              <a:t>	 Son objet principal est l’approbation des comptes sociaux de l’exercice qui sont présentés par le conseil d’administration ou le directoire des comptes consolidés. Les actionnaires</a:t>
            </a:r>
            <a:r>
              <a:rPr lang="fr-FR" dirty="0"/>
              <a:t> </a:t>
            </a:r>
            <a:r>
              <a:rPr lang="fr-FR" dirty="0" smtClean="0"/>
              <a:t>peuvent intervenir pour poser des questions aux dirigeants de la société.</a:t>
            </a:r>
            <a:endParaRPr lang="fr-FR" dirty="0"/>
          </a:p>
        </p:txBody>
      </p:sp>
      <p:sp>
        <p:nvSpPr>
          <p:cNvPr id="2" name="Titre 1"/>
          <p:cNvSpPr>
            <a:spLocks noGrp="1"/>
          </p:cNvSpPr>
          <p:nvPr>
            <p:ph type="title"/>
          </p:nvPr>
        </p:nvSpPr>
        <p:spPr/>
        <p:txBody>
          <a:bodyPr/>
          <a:lstStyle/>
          <a:p>
            <a:r>
              <a:rPr lang="fr-FR" dirty="0" smtClean="0"/>
              <a:t>Introduction</a:t>
            </a:r>
            <a:endParaRPr lang="fr-FR"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467544" y="1844824"/>
            <a:ext cx="8229600" cy="4525963"/>
          </a:xfrm>
        </p:spPr>
        <p:txBody>
          <a:bodyPr>
            <a:normAutofit/>
          </a:bodyPr>
          <a:lstStyle/>
          <a:p>
            <a:pPr algn="just"/>
            <a:r>
              <a:rPr lang="fr-FR" dirty="0" smtClean="0"/>
              <a:t> Les actionnaires disposent de deux droits fondamentaux: celui de se faire communiquer des documents sur la société dont ils sont actionnaires, et celui de poser des questions aux dirigeants sur la gestion et plus généralement la vie de la société.</a:t>
            </a:r>
            <a:endParaRPr lang="fr-FR" dirty="0"/>
          </a:p>
        </p:txBody>
      </p:sp>
      <p:sp>
        <p:nvSpPr>
          <p:cNvPr id="2" name="Titre 1"/>
          <p:cNvSpPr>
            <a:spLocks noGrp="1"/>
          </p:cNvSpPr>
          <p:nvPr>
            <p:ph type="title"/>
          </p:nvPr>
        </p:nvSpPr>
        <p:spPr/>
        <p:txBody>
          <a:bodyPr/>
          <a:lstStyle/>
          <a:p>
            <a:r>
              <a:rPr lang="fr-FR" dirty="0" smtClean="0"/>
              <a:t>Comment s’informer ?</a:t>
            </a:r>
            <a:endParaRPr lang="fr-FR"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467544" y="1988840"/>
            <a:ext cx="8229600" cy="4525963"/>
          </a:xfrm>
        </p:spPr>
        <p:txBody>
          <a:bodyPr/>
          <a:lstStyle/>
          <a:p>
            <a:pPr algn="just"/>
            <a:r>
              <a:rPr lang="fr-FR" dirty="0" smtClean="0"/>
              <a:t> Le droit de participer à une assemblée générale est ouvert aux personnes qui ont acquis des actions de la société concernée</a:t>
            </a:r>
            <a:endParaRPr lang="fr-FR" dirty="0"/>
          </a:p>
        </p:txBody>
      </p:sp>
      <p:sp>
        <p:nvSpPr>
          <p:cNvPr id="2" name="Titre 1"/>
          <p:cNvSpPr>
            <a:spLocks noGrp="1"/>
          </p:cNvSpPr>
          <p:nvPr>
            <p:ph type="title"/>
          </p:nvPr>
        </p:nvSpPr>
        <p:spPr/>
        <p:txBody>
          <a:bodyPr>
            <a:normAutofit fontScale="90000"/>
          </a:bodyPr>
          <a:lstStyle/>
          <a:p>
            <a:r>
              <a:rPr lang="fr-FR" dirty="0" smtClean="0"/>
              <a:t>Qui peut participer</a:t>
            </a:r>
            <a:br>
              <a:rPr lang="fr-FR" dirty="0" smtClean="0"/>
            </a:br>
            <a:r>
              <a:rPr lang="fr-FR" dirty="0" smtClean="0"/>
              <a:t>à l’assemblée générale?</a:t>
            </a:r>
            <a:endParaRPr lang="fr-FR"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467544" y="1844824"/>
            <a:ext cx="8229600" cy="4525963"/>
          </a:xfrm>
        </p:spPr>
        <p:txBody>
          <a:bodyPr>
            <a:normAutofit/>
          </a:bodyPr>
          <a:lstStyle/>
          <a:p>
            <a:pPr algn="just"/>
            <a:r>
              <a:rPr lang="fr-FR" dirty="0" smtClean="0"/>
              <a:t>Les actionnaires peuvent intervenir lors des assemblées générales. S’ils détiennent eux-mêmes un nombre suffisant de titres ou se regroupent pour atteindre ce nombre, ils peuvent demander l’inscription d’un projet de résolution à l’ordre du jour .</a:t>
            </a:r>
            <a:endParaRPr lang="fr-FR" dirty="0"/>
          </a:p>
        </p:txBody>
      </p:sp>
      <p:sp>
        <p:nvSpPr>
          <p:cNvPr id="2" name="Titre 1"/>
          <p:cNvSpPr>
            <a:spLocks noGrp="1"/>
          </p:cNvSpPr>
          <p:nvPr>
            <p:ph type="title"/>
          </p:nvPr>
        </p:nvSpPr>
        <p:spPr/>
        <p:txBody>
          <a:bodyPr/>
          <a:lstStyle/>
          <a:p>
            <a:r>
              <a:rPr lang="fr-FR" dirty="0" smtClean="0"/>
              <a:t>Comment s’exprimer ?</a:t>
            </a:r>
            <a:endParaRPr lang="fr-FR"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p:txBody>
          <a:bodyPr/>
          <a:lstStyle/>
          <a:p>
            <a:pPr algn="just"/>
            <a:r>
              <a:rPr lang="fr-FR" dirty="0" smtClean="0"/>
              <a:t>Article 108 : Les assemblées générales sont ordinaires ou extraordinaires. Elles représentent l' ensemble des actionnaires. </a:t>
            </a:r>
          </a:p>
          <a:p>
            <a:pPr algn="just">
              <a:buNone/>
            </a:pPr>
            <a:endParaRPr lang="fr-FR" dirty="0" smtClean="0"/>
          </a:p>
          <a:p>
            <a:pPr algn="just"/>
            <a:r>
              <a:rPr lang="fr-FR" dirty="0" smtClean="0"/>
              <a:t>Article 109 : Les décisions des assemblées générales s'imposent à tous, même aux absents, incapables, opposants, ou privés du droit de vote.</a:t>
            </a:r>
            <a:endParaRPr lang="fr-FR" dirty="0"/>
          </a:p>
        </p:txBody>
      </p:sp>
      <p:sp>
        <p:nvSpPr>
          <p:cNvPr id="2" name="Titre 1"/>
          <p:cNvSpPr>
            <a:spLocks noGrp="1"/>
          </p:cNvSpPr>
          <p:nvPr>
            <p:ph type="title"/>
          </p:nvPr>
        </p:nvSpPr>
        <p:spPr/>
        <p:txBody>
          <a:bodyPr/>
          <a:lstStyle/>
          <a:p>
            <a:r>
              <a:rPr lang="fr-FR" dirty="0" smtClean="0"/>
              <a:t>La loi 17-95 </a:t>
            </a:r>
            <a:r>
              <a:rPr lang="fr-FR" smtClean="0"/>
              <a:t>relatives aux </a:t>
            </a:r>
            <a:r>
              <a:rPr lang="fr-FR" dirty="0" smtClean="0"/>
              <a:t>SA</a:t>
            </a:r>
            <a:endParaRPr lang="fr-FR"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395536" y="1481328"/>
            <a:ext cx="8291264" cy="4525963"/>
          </a:xfrm>
        </p:spPr>
        <p:txBody>
          <a:bodyPr>
            <a:normAutofit/>
          </a:bodyPr>
          <a:lstStyle/>
          <a:p>
            <a:pPr algn="just"/>
            <a:r>
              <a:rPr lang="fr-FR" dirty="0" smtClean="0"/>
              <a:t>L’AGO est un organe fondamental dans une SA. En effet c’est à cette assemblée qu’appartienne les décisions les plus importantes.</a:t>
            </a:r>
          </a:p>
          <a:p>
            <a:pPr algn="just">
              <a:buNone/>
            </a:pPr>
            <a:r>
              <a:rPr lang="fr-FR" dirty="0" smtClean="0"/>
              <a:t>Tout actionnaire a droit de participer à l’AGO cette dernière doit se réunir au moins une fois par an ( 6 mois après clôture d’exercices ) </a:t>
            </a:r>
          </a:p>
          <a:p>
            <a:pPr algn="just">
              <a:buNone/>
            </a:pPr>
            <a:r>
              <a:rPr lang="fr-FR" dirty="0" smtClean="0"/>
              <a:t>Les actionnaires assistent eux même ou désignent mandataire.</a:t>
            </a:r>
            <a:endParaRPr lang="fr-FR" dirty="0"/>
          </a:p>
        </p:txBody>
      </p:sp>
      <p:sp>
        <p:nvSpPr>
          <p:cNvPr id="2" name="Titre 1"/>
          <p:cNvSpPr>
            <a:spLocks noGrp="1"/>
          </p:cNvSpPr>
          <p:nvPr>
            <p:ph type="title"/>
          </p:nvPr>
        </p:nvSpPr>
        <p:spPr/>
        <p:txBody>
          <a:bodyPr>
            <a:normAutofit fontScale="90000"/>
          </a:bodyPr>
          <a:lstStyle/>
          <a:p>
            <a:r>
              <a:rPr lang="fr-FR" dirty="0" smtClean="0"/>
              <a:t>L’assemblée générale ordinaire AGO</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p:txBody>
          <a:bodyPr>
            <a:normAutofit/>
          </a:bodyPr>
          <a:lstStyle/>
          <a:p>
            <a:pPr algn="just">
              <a:buNone/>
            </a:pPr>
            <a:r>
              <a:rPr lang="fr-FR" dirty="0" smtClean="0"/>
              <a:t>L’AGO est convoquée par le conseil d’administration ou par le conseil de surveillance cette convocation est incombée aux commissaires aux comptes.</a:t>
            </a:r>
          </a:p>
          <a:p>
            <a:pPr algn="just">
              <a:buNone/>
            </a:pPr>
            <a:r>
              <a:rPr lang="fr-FR" dirty="0" smtClean="0"/>
              <a:t>La convocation est matérialisé par lettre recommandée ou par insertion d’un avis dans un JAL et au BO (cas ou la société est coté ) dans un délai minium de 30 jours. La convocation doit indiquer l’ordre du jour qui sera soumis à l’assemblée.</a:t>
            </a:r>
          </a:p>
        </p:txBody>
      </p:sp>
      <p:sp>
        <p:nvSpPr>
          <p:cNvPr id="2" name="Titre 1"/>
          <p:cNvSpPr>
            <a:spLocks noGrp="1"/>
          </p:cNvSpPr>
          <p:nvPr>
            <p:ph type="title"/>
          </p:nvPr>
        </p:nvSpPr>
        <p:spPr/>
        <p:txBody>
          <a:bodyPr/>
          <a:lstStyle/>
          <a:p>
            <a:r>
              <a:rPr lang="fr-FR" dirty="0" smtClean="0"/>
              <a:t>la convocation :</a:t>
            </a:r>
            <a:endParaRPr lang="fr-FR" dirty="0"/>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Rotonde">
  <a:themeElements>
    <a:clrScheme name="Rotond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Rotond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Rotond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268</TotalTime>
  <Words>754</Words>
  <Application>Microsoft Office PowerPoint</Application>
  <PresentationFormat>Affichage à l'écran (4:3)</PresentationFormat>
  <Paragraphs>77</Paragraphs>
  <Slides>19</Slides>
  <Notes>0</Notes>
  <HiddenSlides>0</HiddenSlides>
  <MMClips>0</MMClips>
  <ScaleCrop>false</ScaleCrop>
  <HeadingPairs>
    <vt:vector size="4" baseType="variant">
      <vt:variant>
        <vt:lpstr>Thème</vt:lpstr>
      </vt:variant>
      <vt:variant>
        <vt:i4>1</vt:i4>
      </vt:variant>
      <vt:variant>
        <vt:lpstr>Titres des diapositives</vt:lpstr>
      </vt:variant>
      <vt:variant>
        <vt:i4>19</vt:i4>
      </vt:variant>
    </vt:vector>
  </HeadingPairs>
  <TitlesOfParts>
    <vt:vector size="20" baseType="lpstr">
      <vt:lpstr>Rotonde</vt:lpstr>
      <vt:lpstr>L’Assemblée générale ordinaire &amp; L’Assemblée générale extraordinaire  «cas de la SA»</vt:lpstr>
      <vt:lpstr>Plan </vt:lpstr>
      <vt:lpstr>Introduction</vt:lpstr>
      <vt:lpstr>Comment s’informer ?</vt:lpstr>
      <vt:lpstr>Qui peut participer à l’assemblée générale?</vt:lpstr>
      <vt:lpstr>Comment s’exprimer ?</vt:lpstr>
      <vt:lpstr>La loi 17-95 relatives aux SA</vt:lpstr>
      <vt:lpstr>L’assemblée générale ordinaire AGO</vt:lpstr>
      <vt:lpstr>la convocation :</vt:lpstr>
      <vt:lpstr>Compétences</vt:lpstr>
      <vt:lpstr>Délibération </vt:lpstr>
      <vt:lpstr>Diapositive 12</vt:lpstr>
      <vt:lpstr>Diapositive 13</vt:lpstr>
      <vt:lpstr>L’assemblée générale                         Extraordinaire AGE</vt:lpstr>
      <vt:lpstr>Compétences:</vt:lpstr>
      <vt:lpstr>Délibération </vt:lpstr>
      <vt:lpstr>Publicité</vt:lpstr>
      <vt:lpstr>Conclusion </vt:lpstr>
      <vt:lpstr>Diapositive 19</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L’Assemblée générale ordinaire &amp; L’Assemblée générale extraordinaire «cas de la SA»</dc:title>
  <dc:creator>Takeshi</dc:creator>
  <cp:lastModifiedBy>Takeshi</cp:lastModifiedBy>
  <cp:revision>31</cp:revision>
  <dcterms:created xsi:type="dcterms:W3CDTF">2011-05-05T02:52:41Z</dcterms:created>
  <dcterms:modified xsi:type="dcterms:W3CDTF">2011-05-10T18:58:41Z</dcterms:modified>
</cp:coreProperties>
</file>